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11"/>
  </p:notesMasterIdLst>
  <p:handoutMasterIdLst>
    <p:handoutMasterId r:id="rId12"/>
  </p:handoutMasterIdLst>
  <p:sldIdLst>
    <p:sldId id="275" r:id="rId2"/>
    <p:sldId id="277" r:id="rId3"/>
    <p:sldId id="278" r:id="rId4"/>
    <p:sldId id="295" r:id="rId5"/>
    <p:sldId id="362" r:id="rId6"/>
    <p:sldId id="363" r:id="rId7"/>
    <p:sldId id="364" r:id="rId8"/>
    <p:sldId id="365" r:id="rId9"/>
    <p:sldId id="286" r:id="rId10"/>
  </p:sldIdLst>
  <p:sldSz cx="12195175" cy="6858000"/>
  <p:notesSz cx="6858000" cy="9144000"/>
  <p:embeddedFontLst>
    <p:embeddedFont>
      <p:font typeface="Arial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 Light" panose="02060503050406030704" pitchFamily="18" charset="0"/>
      <p:regular r:id="rId21"/>
      <p:italic r:id="rId22"/>
    </p:embeddedFont>
    <p:embeddedFont>
      <p:font typeface="Merriweather Regular" panose="02060503050406030704" pitchFamily="18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7"/>
  </p:normalViewPr>
  <p:slideViewPr>
    <p:cSldViewPr snapToGrid="0">
      <p:cViewPr varScale="1">
        <p:scale>
          <a:sx n="121" d="100"/>
          <a:sy n="121" d="100"/>
        </p:scale>
        <p:origin x="108" y="22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08/03/2023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‹nr.›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 basis van Artikel Zuiker et al., 2018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4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 basis van Artikel Zuiker et al., 2018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16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 basis van Artikel Zuiker et al., 2018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42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 basis van Artikel Zuiker et al., 2018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24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geel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6621" y="5800328"/>
            <a:ext cx="5041933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6621" y="6017497"/>
            <a:ext cx="504193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2" name="Tijdelijke aanduiding voor tekst 30">
            <a:extLst>
              <a:ext uri="{FF2B5EF4-FFF2-40B4-BE49-F238E27FC236}">
                <a16:creationId xmlns:a16="http://schemas.microsoft.com/office/drawing/2014/main" id="{C482619B-A308-6A45-8328-69A651036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E5128CE-AB52-B044-8718-6E795B6F8A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15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</a:t>
            </a:r>
            <a:br>
              <a:rPr lang="nl-NL" noProof="0" dirty="0"/>
            </a:br>
            <a:r>
              <a:rPr lang="nl-NL" noProof="0" dirty="0"/>
              <a:t>(Vul Naam Achternaam 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600194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910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600194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21910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</p:spTree>
    <p:extLst>
      <p:ext uri="{BB962C8B-B14F-4D97-AF65-F5344CB8AC3E}">
        <p14:creationId xmlns:p14="http://schemas.microsoft.com/office/powerpoint/2010/main" val="200201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FD7BD26-1F39-844F-B844-4B9AD4C25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51345" cy="19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met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A8F88B1F-2A7A-2844-A29A-F6DE12C6FF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056" y="1816099"/>
            <a:ext cx="5651500" cy="16129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28A18AD-5A53-604A-828F-2DDF987EA4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4" name="Tijdelijke aanduiding voor afbeelding 2">
            <a:extLst>
              <a:ext uri="{FF2B5EF4-FFF2-40B4-BE49-F238E27FC236}">
                <a16:creationId xmlns:a16="http://schemas.microsoft.com/office/drawing/2014/main" id="{497FD800-B260-944F-BA0B-866105043D4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818438-7F09-6548-8FF9-E07415B070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2AF5D89D-CC53-E34F-BDE2-84447EC412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6F094E10-FD5E-0A48-A1CD-1D1162F799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39EE4EE1-9BE1-BE4E-B62B-0A7D3F5919F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C7198156-6E79-F349-B112-02B24F2BB72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7E1F2805-DE23-7740-80B0-C6AC1A27EFC1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0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51C6920E-2404-FC40-988B-4BB1412D0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C5AAF7F-D56C-E540-B0F6-5B43E4EC4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432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DD maand JJJJ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 die de aandacht vraagt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E9603F35-3EF2-CA47-993A-7691CF422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582FE55-A604-9747-A380-E6AD87AB1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432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2266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2549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62068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567189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23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24" r:id="rId14"/>
    <p:sldLayoutId id="2147483717" r:id="rId15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j.h.tenberge@uu.n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AA096A-A95E-4E4D-8829-3FCF96AA0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Gerko Vink &amp; Hanne ten Berge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E11CA0-F110-E14D-BC21-D2E559EAFB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Faculteit Sociale Wetenschappen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1F35D7-2205-6442-B171-1CFC7E7AF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 nieuwe UU-student: de professional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FA700D-0448-0E4B-8A59-87969DF7D9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OnderwijsFESTIVAL</a:t>
            </a:r>
            <a:r>
              <a:rPr lang="nl-NL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85283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0B18FBA-C09A-7144-B958-6775C078C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nl-NL" sz="2000" b="1" dirty="0"/>
              <a:t>Programma</a:t>
            </a:r>
            <a:br>
              <a:rPr lang="nl-NL" sz="2000" dirty="0"/>
            </a:br>
            <a:br>
              <a:rPr lang="nl-NL" sz="2000" dirty="0"/>
            </a:br>
            <a:r>
              <a:rPr lang="nl-NL" sz="2000" dirty="0"/>
              <a:t>Kenmerken en behoeften van professionals</a:t>
            </a:r>
            <a:br>
              <a:rPr lang="nl-NL" sz="2000" dirty="0"/>
            </a:br>
            <a:br>
              <a:rPr lang="nl-NL" sz="2000" dirty="0"/>
            </a:br>
            <a:r>
              <a:rPr lang="nl-NL" sz="2000" dirty="0"/>
              <a:t>Casus</a:t>
            </a:r>
            <a:br>
              <a:rPr lang="nl-NL" sz="2000" dirty="0"/>
            </a:br>
            <a:br>
              <a:rPr lang="nl-NL" sz="2000" dirty="0"/>
            </a:br>
            <a:r>
              <a:rPr lang="nl-NL" sz="2000" dirty="0"/>
              <a:t>Onderwijs </a:t>
            </a:r>
            <a:r>
              <a:rPr lang="nl-NL" sz="2000" i="0" dirty="0"/>
              <a:t>met</a:t>
            </a:r>
            <a:r>
              <a:rPr lang="nl-NL" sz="2000" dirty="0"/>
              <a:t> professionals</a:t>
            </a: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75C3E690-5A05-52EC-8A72-114E2F0E2A3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537" r="353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B9A8C-F53A-8948-9EA9-834FAAD4C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568763"/>
          </a:xfrm>
        </p:spPr>
        <p:txBody>
          <a:bodyPr/>
          <a:lstStyle/>
          <a:p>
            <a:r>
              <a:rPr lang="nl-NL" dirty="0"/>
              <a:t>Een nieuwe doelgroep: de professional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4ABB83-31EB-C444-A7FE-BC833242A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057400"/>
            <a:ext cx="7559675" cy="3836509"/>
          </a:xfrm>
        </p:spPr>
        <p:txBody>
          <a:bodyPr/>
          <a:lstStyle/>
          <a:p>
            <a:r>
              <a:rPr lang="nl-NL" dirty="0"/>
              <a:t>Voor de UU: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Professionals: HBO of academisch opgeleid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Onderwijs voor professionals: voor deelnemers van buiten de UU</a:t>
            </a:r>
          </a:p>
          <a:p>
            <a:endParaRPr lang="nl-NL" dirty="0"/>
          </a:p>
          <a:p>
            <a:r>
              <a:rPr lang="nl-NL" dirty="0"/>
              <a:t>Vraag: Welke aanpak van onderwijs past bij de kenmerken en behoeften van professionals?</a:t>
            </a:r>
          </a:p>
        </p:txBody>
      </p:sp>
    </p:spTree>
    <p:extLst>
      <p:ext uri="{BB962C8B-B14F-4D97-AF65-F5344CB8AC3E}">
        <p14:creationId xmlns:p14="http://schemas.microsoft.com/office/powerpoint/2010/main" val="234130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D7DA35-A3F2-F043-9662-D7200B96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507" y="637898"/>
            <a:ext cx="7559675" cy="529349"/>
          </a:xfrm>
        </p:spPr>
        <p:txBody>
          <a:bodyPr/>
          <a:lstStyle/>
          <a:p>
            <a:r>
              <a:rPr lang="nl-NL" dirty="0"/>
              <a:t>Kenmerken van professionals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1511C6-5B17-6E46-AF55-4BEC0CC84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6508" y="1464454"/>
            <a:ext cx="7559675" cy="375768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Gedifferentieerd in …</a:t>
            </a:r>
          </a:p>
          <a:p>
            <a:r>
              <a:rPr lang="nl-NL" dirty="0"/>
              <a:t>Expertise</a:t>
            </a:r>
          </a:p>
          <a:p>
            <a:r>
              <a:rPr lang="nl-NL" dirty="0"/>
              <a:t>Vooropleiding</a:t>
            </a:r>
          </a:p>
          <a:p>
            <a:r>
              <a:rPr lang="nl-NL" dirty="0"/>
              <a:t>Professionele en persoonlijke ervaring</a:t>
            </a:r>
          </a:p>
          <a:p>
            <a:r>
              <a:rPr lang="nl-NL" dirty="0"/>
              <a:t>Leeftijd</a:t>
            </a:r>
          </a:p>
          <a:p>
            <a:r>
              <a:rPr lang="nl-NL" dirty="0"/>
              <a:t>Motieven</a:t>
            </a:r>
          </a:p>
          <a:p>
            <a:r>
              <a:rPr lang="nl-NL" dirty="0"/>
              <a:t>Persoonlijke situatie</a:t>
            </a:r>
            <a:endParaRPr lang="nl-NL" sz="1400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1100" dirty="0"/>
              <a:t>(NIDAP, 2018; </a:t>
            </a:r>
            <a:r>
              <a:rPr lang="nl-NL" sz="1100" dirty="0" err="1"/>
              <a:t>Kehm</a:t>
            </a:r>
            <a:r>
              <a:rPr lang="nl-NL" sz="1100" dirty="0"/>
              <a:t>, 2001)</a:t>
            </a:r>
            <a:endParaRPr lang="nl-NL" dirty="0"/>
          </a:p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1E3918D-95E4-2978-4123-7A36EC29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90" y="3115699"/>
            <a:ext cx="4343283" cy="318811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467DEEB-180C-B61C-3FD6-CE044669A102}"/>
              </a:ext>
            </a:extLst>
          </p:cNvPr>
          <p:cNvSpPr txBox="1"/>
          <p:nvPr/>
        </p:nvSpPr>
        <p:spPr>
          <a:xfrm>
            <a:off x="9569670" y="6373789"/>
            <a:ext cx="23332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(ROA Maastricht University, 2017)</a:t>
            </a:r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09677B96-39E9-770C-8691-9C7E3D6C855C}"/>
              </a:ext>
            </a:extLst>
          </p:cNvPr>
          <p:cNvSpPr/>
          <p:nvPr/>
        </p:nvSpPr>
        <p:spPr>
          <a:xfrm>
            <a:off x="6504657" y="1928171"/>
            <a:ext cx="323084" cy="104975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84158230-A5E4-2283-A582-34B9E9543343}"/>
              </a:ext>
            </a:extLst>
          </p:cNvPr>
          <p:cNvSpPr txBox="1">
            <a:spLocks/>
          </p:cNvSpPr>
          <p:nvPr/>
        </p:nvSpPr>
        <p:spPr>
          <a:xfrm>
            <a:off x="6827741" y="2145965"/>
            <a:ext cx="2965276" cy="37532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sz="22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Rijk referentiekader</a:t>
            </a:r>
          </a:p>
        </p:txBody>
      </p:sp>
    </p:spTree>
    <p:extLst>
      <p:ext uri="{BB962C8B-B14F-4D97-AF65-F5344CB8AC3E}">
        <p14:creationId xmlns:p14="http://schemas.microsoft.com/office/powerpoint/2010/main" val="281429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2ACD-F377-485A-A8E6-05B12ECD7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Behoeften van professionals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BB2AC9-E4A3-4559-81D8-D23D120B2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088931"/>
            <a:ext cx="7559675" cy="38049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Toepasbaarheid in werk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Praktijksituaties als input nieuw leren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Mogelijkheid tot vormgeven combinatie leren, werken en zorgtaken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Hoge verwachtingen t.a.v. inhoud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Hoge verwachtingen t.a.v. organisatie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Maatwerk en wederkerigheid + </a:t>
            </a:r>
            <a:r>
              <a:rPr lang="nl-NL" dirty="0" err="1"/>
              <a:t>wine</a:t>
            </a:r>
            <a:r>
              <a:rPr lang="nl-NL" dirty="0"/>
              <a:t> and </a:t>
            </a:r>
            <a:r>
              <a:rPr lang="nl-NL" dirty="0" err="1"/>
              <a:t>dine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sz="1100" dirty="0"/>
              <a:t>(Ten Berge &amp; Lam, 2023; De Rijdt et al., 2013; Blume et al., 2010)</a:t>
            </a:r>
          </a:p>
        </p:txBody>
      </p:sp>
    </p:spTree>
    <p:extLst>
      <p:ext uri="{BB962C8B-B14F-4D97-AF65-F5344CB8AC3E}">
        <p14:creationId xmlns:p14="http://schemas.microsoft.com/office/powerpoint/2010/main" val="173584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2ACD-F377-485A-A8E6-05B12EC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545115"/>
          </a:xfrm>
        </p:spPr>
        <p:txBody>
          <a:bodyPr/>
          <a:lstStyle/>
          <a:p>
            <a:r>
              <a:rPr lang="nl-NL" dirty="0"/>
              <a:t>Casus Gerko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BB2AC9-E4A3-4559-81D8-D23D120B2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088931"/>
            <a:ext cx="7559675" cy="3804978"/>
          </a:xfrm>
        </p:spPr>
        <p:txBody>
          <a:bodyPr/>
          <a:lstStyle/>
          <a:p>
            <a:r>
              <a:rPr lang="nl-NL" dirty="0"/>
              <a:t>Vraag: hoe is ingespeeld op de kenmerken en behoeften van professionals?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53861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2ACD-F377-485A-A8E6-05B12EC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418976"/>
            <a:ext cx="7559675" cy="545115"/>
          </a:xfrm>
        </p:spPr>
        <p:txBody>
          <a:bodyPr/>
          <a:lstStyle/>
          <a:p>
            <a:r>
              <a:rPr lang="nl-NL" dirty="0"/>
              <a:t>Maatwerk en wederkerigheid vormgeven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BB2AC9-E4A3-4559-81D8-D23D120B2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48" y="1148136"/>
            <a:ext cx="8371273" cy="55502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Aansluiten op de voorkennis van deelnemers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Aansluiten op persoonlijke leerdoelen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Aansluiten op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Help antwoorden te vinden op hun specifieke vragen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Help met koppeling aan werkpraktijk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Deelnemers én de docent leren van eerder verworven competenties, ervaring en praktische kennis van een deelnemer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Deelnemers én docent hebben baat bij de ontmoeting: kennis, contacten, casus materiaal, informatie uit het werkveld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Flexibiliteit en sensitiviteit tijdens bijeenkomsten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Check overdracht naar de praktijk</a:t>
            </a:r>
          </a:p>
          <a:p>
            <a:endParaRPr lang="nl-NL" sz="2000" dirty="0"/>
          </a:p>
          <a:p>
            <a:r>
              <a:rPr lang="nl-NL" sz="2000" dirty="0"/>
              <a:t>In fase van initiatief, ontwerp, leeractiviteiten, begeleiding, afronding</a:t>
            </a:r>
          </a:p>
          <a:p>
            <a:endParaRPr lang="nl-NL" sz="1200" dirty="0"/>
          </a:p>
          <a:p>
            <a:endParaRPr lang="nl-NL" sz="1200" dirty="0"/>
          </a:p>
          <a:p>
            <a:endParaRPr lang="nl-NL" sz="1200" dirty="0"/>
          </a:p>
          <a:p>
            <a:endParaRPr lang="nl-NL" sz="1200" dirty="0"/>
          </a:p>
          <a:p>
            <a:r>
              <a:rPr lang="nl-NL" sz="1200" dirty="0"/>
              <a:t>Zie voor tips en concrete voorbeelden: www.uu.nl/onderwijs/onderwijsadvies-training/kennisdossiers/themadossier-onderwijs-voor-professionals/aan-de-slag-met-wederkerigheid-en-maatwerk-in-onderwijs-voor-professionals</a:t>
            </a:r>
          </a:p>
        </p:txBody>
      </p:sp>
      <p:sp>
        <p:nvSpPr>
          <p:cNvPr id="4" name="Rechteraccolade 3">
            <a:extLst>
              <a:ext uri="{FF2B5EF4-FFF2-40B4-BE49-F238E27FC236}">
                <a16:creationId xmlns:a16="http://schemas.microsoft.com/office/drawing/2014/main" id="{1C09FFAC-A501-521C-D37A-E04381637674}"/>
              </a:ext>
            </a:extLst>
          </p:cNvPr>
          <p:cNvSpPr/>
          <p:nvPr/>
        </p:nvSpPr>
        <p:spPr>
          <a:xfrm>
            <a:off x="7905192" y="1268642"/>
            <a:ext cx="323084" cy="9446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8F3229B7-9819-4F9E-7637-CBAAA73D4B3A}"/>
              </a:ext>
            </a:extLst>
          </p:cNvPr>
          <p:cNvSpPr txBox="1">
            <a:spLocks/>
          </p:cNvSpPr>
          <p:nvPr/>
        </p:nvSpPr>
        <p:spPr>
          <a:xfrm>
            <a:off x="8326647" y="1501333"/>
            <a:ext cx="1132001" cy="479276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nl-NL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Intake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45CD162-89CA-E45B-5148-1F596116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3" y="3775841"/>
            <a:ext cx="1948355" cy="29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2ACD-F377-485A-A8E6-05B12ECD7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739775"/>
            <a:ext cx="7559675" cy="545115"/>
          </a:xfrm>
        </p:spPr>
        <p:txBody>
          <a:bodyPr/>
          <a:lstStyle/>
          <a:p>
            <a:r>
              <a:rPr lang="nl-NL" dirty="0"/>
              <a:t>Meer weten?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BB2AC9-E4A3-4559-81D8-D23D120B2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48" y="1474075"/>
            <a:ext cx="7559675" cy="48557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i="1" dirty="0"/>
              <a:t>Advies bij </a:t>
            </a:r>
            <a:r>
              <a:rPr lang="nl-NL" b="1" i="1" dirty="0" err="1"/>
              <a:t>OvP</a:t>
            </a:r>
            <a:r>
              <a:rPr lang="nl-NL" b="1" i="1" dirty="0"/>
              <a:t> vormgeven</a:t>
            </a:r>
            <a:r>
              <a:rPr lang="nl-NL" dirty="0"/>
              <a:t>: Onderwijsadvies &amp; Training </a:t>
            </a:r>
            <a:r>
              <a:rPr lang="nl-NL" sz="1400" dirty="0">
                <a:hlinkClick r:id="rId3"/>
              </a:rPr>
              <a:t>j.h.tenberge@uu.nl</a:t>
            </a:r>
            <a:endParaRPr lang="nl-NL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i="1" dirty="0"/>
              <a:t>Training</a:t>
            </a:r>
            <a:r>
              <a:rPr lang="nl-NL" dirty="0"/>
              <a:t>: Leergang Didactiek voor </a:t>
            </a:r>
            <a:r>
              <a:rPr lang="nl-NL" dirty="0" err="1"/>
              <a:t>OvP</a:t>
            </a:r>
            <a:r>
              <a:rPr lang="nl-NL" dirty="0"/>
              <a:t> </a:t>
            </a:r>
            <a:r>
              <a:rPr lang="nl-NL" sz="1400" dirty="0"/>
              <a:t>www.uu.nl/onderwijs/centre-for-academic-teaching-0/modulaire-leergang-didactiek-voor-onderwijs-voor-professionals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i="1" dirty="0"/>
              <a:t>Meer weten</a:t>
            </a:r>
            <a:r>
              <a:rPr lang="nl-NL" dirty="0"/>
              <a:t>: themadossier </a:t>
            </a:r>
            <a:r>
              <a:rPr lang="nl-NL" dirty="0" err="1"/>
              <a:t>OvP</a:t>
            </a:r>
            <a:endParaRPr lang="nl-NL" dirty="0"/>
          </a:p>
          <a:p>
            <a:pPr marL="361950"/>
            <a:r>
              <a:rPr lang="nl-NL" sz="1400" dirty="0"/>
              <a:t>www.uu.nl/onderwijs/onderwijsadvies-training/kennisdossiers/themadossier-onderwijs-voor-professionals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i="1" dirty="0"/>
              <a:t>Ondersteuning op UU-niveau</a:t>
            </a:r>
            <a:r>
              <a:rPr lang="nl-NL" dirty="0"/>
              <a:t>: </a:t>
            </a:r>
            <a:r>
              <a:rPr lang="nl-NL" dirty="0" err="1"/>
              <a:t>OvP</a:t>
            </a:r>
            <a:r>
              <a:rPr lang="nl-NL" dirty="0"/>
              <a:t> Office, </a:t>
            </a:r>
            <a:r>
              <a:rPr lang="nl-NL" dirty="0" err="1"/>
              <a:t>toolbox</a:t>
            </a:r>
            <a:endParaRPr lang="nl-NL" dirty="0"/>
          </a:p>
          <a:p>
            <a:pPr marL="361950"/>
            <a:r>
              <a:rPr lang="nl-NL" sz="1400" dirty="0"/>
              <a:t>intranet.uu.nl/onderwijs-voor-professionals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i="1" dirty="0"/>
              <a:t>Ondersteuning op facultair niveau</a:t>
            </a:r>
            <a:r>
              <a:rPr lang="nl-NL" dirty="0"/>
              <a:t>: </a:t>
            </a:r>
            <a:r>
              <a:rPr lang="nl-NL" dirty="0" err="1"/>
              <a:t>OvP</a:t>
            </a:r>
            <a:r>
              <a:rPr lang="nl-NL" dirty="0"/>
              <a:t> director, teamcoördinator, facilitair-logistiek contactpersoon</a:t>
            </a:r>
          </a:p>
          <a:p>
            <a:pPr marL="361950"/>
            <a:r>
              <a:rPr lang="nl-NL" sz="1400" dirty="0"/>
              <a:t>https://intranet.uu.nl/onderwijs-voor-professionals/contact/ovp-teams-faculteiten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nl-NL" b="1" i="1" dirty="0"/>
              <a:t>UU </a:t>
            </a:r>
            <a:r>
              <a:rPr lang="nl-NL" b="1" i="1" dirty="0" err="1"/>
              <a:t>OvP</a:t>
            </a:r>
            <a:r>
              <a:rPr lang="nl-NL" b="1" i="1" dirty="0"/>
              <a:t>-Community</a:t>
            </a:r>
            <a:r>
              <a:rPr lang="nl-NL" dirty="0"/>
              <a:t>: SIG </a:t>
            </a:r>
            <a:r>
              <a:rPr lang="nl-NL" dirty="0" err="1"/>
              <a:t>OvP</a:t>
            </a:r>
            <a:endParaRPr lang="nl-NL" dirty="0"/>
          </a:p>
          <a:p>
            <a:pPr marL="361950"/>
            <a:r>
              <a:rPr lang="nl-NL" sz="1400" dirty="0"/>
              <a:t>www.uu.nl/onderwijs/centre-for-academic-teaching-0/community-netwerk/special-interest-groups-sigs/sig-onderwijs-voor-professionals</a:t>
            </a:r>
          </a:p>
        </p:txBody>
      </p:sp>
    </p:spTree>
    <p:extLst>
      <p:ext uri="{BB962C8B-B14F-4D97-AF65-F5344CB8AC3E}">
        <p14:creationId xmlns:p14="http://schemas.microsoft.com/office/powerpoint/2010/main" val="14637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682637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pt_sjabloon_NL.potx" id="{E846ABAF-07A2-45E2-97E5-B07F701338C6}" vid="{698B77EE-9D72-456E-B2A3-29EEEFD1D2CC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uu_ppt_sjabloon_NL</Template>
  <TotalTime>0</TotalTime>
  <Words>456</Words>
  <Application>Microsoft Office PowerPoint</Application>
  <PresentationFormat>Aangepast</PresentationFormat>
  <Paragraphs>72</Paragraphs>
  <Slides>9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Merriweather Light</vt:lpstr>
      <vt:lpstr>Open Sans</vt:lpstr>
      <vt:lpstr>Verdana</vt:lpstr>
      <vt:lpstr>Merriweather Regular</vt:lpstr>
      <vt:lpstr>Open Sans Light</vt:lpstr>
      <vt:lpstr>Calibri</vt:lpstr>
      <vt:lpstr>Arial</vt:lpstr>
      <vt:lpstr>Universiteit Utrecht</vt:lpstr>
      <vt:lpstr>De nieuwe UU-student: de professional</vt:lpstr>
      <vt:lpstr>Programma  Kenmerken en behoeften van professionals  Casus  Onderwijs met professionals</vt:lpstr>
      <vt:lpstr>Een nieuwe doelgroep: de professional</vt:lpstr>
      <vt:lpstr>Kenmerken van professionals</vt:lpstr>
      <vt:lpstr>Behoeften van professionals</vt:lpstr>
      <vt:lpstr>Casus Gerko</vt:lpstr>
      <vt:lpstr>Maatwerk en wederkerigheid vormgeven</vt:lpstr>
      <vt:lpstr>Meer weten?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nieuwe UU-student: de professional</dc:title>
  <dc:subject/>
  <dc:creator>Berge, J.H. ten (Hanne)</dc:creator>
  <cp:keywords/>
  <dc:description/>
  <cp:lastModifiedBy>Berge, J.H. ten (Hanne)</cp:lastModifiedBy>
  <cp:revision>22</cp:revision>
  <dcterms:created xsi:type="dcterms:W3CDTF">2023-03-08T08:21:47Z</dcterms:created>
  <dcterms:modified xsi:type="dcterms:W3CDTF">2023-03-08T11:06:27Z</dcterms:modified>
  <cp:category/>
</cp:coreProperties>
</file>